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8" r:id="rId3"/>
    <p:sldId id="259" r:id="rId4"/>
    <p:sldId id="257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87" r:id="rId14"/>
    <p:sldId id="270" r:id="rId15"/>
    <p:sldId id="269" r:id="rId16"/>
    <p:sldId id="271" r:id="rId17"/>
    <p:sldId id="272" r:id="rId18"/>
    <p:sldId id="273" r:id="rId19"/>
    <p:sldId id="274" r:id="rId20"/>
    <p:sldId id="276" r:id="rId21"/>
    <p:sldId id="275" r:id="rId22"/>
    <p:sldId id="283" r:id="rId23"/>
    <p:sldId id="277" r:id="rId24"/>
    <p:sldId id="278" r:id="rId25"/>
    <p:sldId id="279" r:id="rId26"/>
    <p:sldId id="292" r:id="rId27"/>
    <p:sldId id="280" r:id="rId28"/>
    <p:sldId id="281" r:id="rId29"/>
    <p:sldId id="282" r:id="rId30"/>
    <p:sldId id="284" r:id="rId31"/>
    <p:sldId id="285" r:id="rId32"/>
    <p:sldId id="286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061" autoAdjust="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outlineViewPr>
    <p:cViewPr>
      <p:scale>
        <a:sx n="33" d="100"/>
        <a:sy n="33" d="100"/>
      </p:scale>
      <p:origin x="0" y="-393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953D-C2EB-8775-BECE-8D3962B6F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B926B3-FC10-7351-5C9C-B50DE81EC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2F535-D326-8AA0-95F9-E42270D7C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275D-A623-4D71-BD8F-C418F0CAB89C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1912B-2F30-D13B-8AE0-FEB307095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33AB9-3925-1FAF-211C-C4597A738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FEC93-1673-413E-B0E4-25A654CD3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8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2821-27A9-EC3F-AFF4-82736C804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8B0FA-8C98-7B42-DEE9-0890B3987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1A51D-2A3F-9DE8-7906-2A0B080A2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275D-A623-4D71-BD8F-C418F0CAB89C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15707-F0BF-A2C7-294F-7D2944AB2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BB8D2-939B-4E4A-2958-A9F318DC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FEC93-1673-413E-B0E4-25A654CD3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64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AD56F-6CBF-6B85-C4D7-CC568171D8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E707E-79F8-945A-A219-95CB976BF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24B72-2EBA-E9B7-EA0D-5AA626359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275D-A623-4D71-BD8F-C418F0CAB89C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87D7F-82E3-BEF6-7018-ABBB60CA8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9A908-F032-DD17-F6C9-5013E7128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FEC93-1673-413E-B0E4-25A654CD3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01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28C2C-A696-2440-B89D-40EFD24C0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2D734-3BA3-7CE3-8F97-11B763100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01FF1-9C3B-3CCA-FA19-7D4162698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275D-A623-4D71-BD8F-C418F0CAB89C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F8843-928B-B588-F3F9-89EAEBC4A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1B22E-2F5D-6E03-4419-5A63C103A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FEC93-1673-413E-B0E4-25A654CD3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0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C0520-3155-70D3-EEEE-4B93CB96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6E954-2901-7DEB-2FFE-411ED6189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4E341-B607-52CA-7E4D-440931C51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275D-A623-4D71-BD8F-C418F0CAB89C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DB919-FE7C-3C54-A7E5-8C87CFAEC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CEF3C-D51F-5B59-8732-6F3454B7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FEC93-1673-413E-B0E4-25A654CD3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05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583B-76FD-10AC-7128-54A11656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A0950-1ECB-72F9-17EA-E6BB534BEA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AE825-221E-D69C-1FB4-F6E10FCBA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6E2E0-EF24-DE93-013D-0514CC32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275D-A623-4D71-BD8F-C418F0CAB89C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C3B623-3053-FD93-93D3-AB5A69FC5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275B6-832F-08CC-26EA-4391AECCA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FEC93-1673-413E-B0E4-25A654CD3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67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E2360-8A89-E2CA-8728-AC7E84EB6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C9008-17A9-F890-C37B-3E77E556C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164ED-4A88-7FDD-8B8B-7828F9E6EB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BE853D-4F07-6614-BACE-24CAC6B65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073B4F-D5EB-B702-3A1C-FB5253F20B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93126-36D1-E926-217A-6C2D8E471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275D-A623-4D71-BD8F-C418F0CAB89C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363079-DB69-CE9C-64EF-00A33F4AA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9F056B-A931-4F8E-16B8-9E17A1A0E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FEC93-1673-413E-B0E4-25A654CD3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22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E3603-0D7D-88CD-5750-87F206E5D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29B192-85FA-DAAB-8354-A69AB5A2E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275D-A623-4D71-BD8F-C418F0CAB89C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90A0C4-78DE-11E6-B259-264028E9D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E2D32C-FA34-F7F5-0509-020FF4581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FEC93-1673-413E-B0E4-25A654CD3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45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500B5C-2A8F-8DF7-3613-4C7B0F082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275D-A623-4D71-BD8F-C418F0CAB89C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F4E797-D3F5-F113-EB36-347262AC8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42E33-86CF-885F-2585-542D449D5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FEC93-1673-413E-B0E4-25A654CD3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21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CF1A4-FBE8-D5FB-13C7-B8B11FEA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D0094-2596-C783-7270-331B0AE0D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B2D551-3354-BDCC-6270-0DB3771C1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E21C1-9762-E45C-9B98-17BC06F21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275D-A623-4D71-BD8F-C418F0CAB89C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3BE4D3-E431-2993-408D-3DD4BD018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F328A7-C091-6F33-D40C-11862B9EE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FEC93-1673-413E-B0E4-25A654CD3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29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D0A8-F163-8180-D69D-595C3FB3C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0D5E67-B243-5273-AD3C-2FC495C085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427A6-15F1-D47D-ACD0-A19BDFF0D1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6897C-A96C-872B-E5CE-BF3590B13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275D-A623-4D71-BD8F-C418F0CAB89C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B60705-C52C-70A5-6B1D-D648810C1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B5B1B-E85D-40DC-9C8F-4790C99AC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FEC93-1673-413E-B0E4-25A654CD3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07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DC6A7-E707-80A8-EDAD-758E10FD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1219A-242E-9BD7-6655-11C0A896B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D8043-4B27-F897-B852-4CF8DB9EC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1275D-A623-4D71-BD8F-C418F0CAB89C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98C89-D233-B41E-337F-F016773BF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39B09-61A0-C1AC-F3E5-712C344F2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FEC93-1673-413E-B0E4-25A654CD3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98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8804-6A2D-B0A7-8A13-34D0ECD36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3072" y="-464024"/>
            <a:ext cx="4527645" cy="1325563"/>
          </a:xfrm>
        </p:spPr>
        <p:txBody>
          <a:bodyPr>
            <a:normAutofit/>
          </a:bodyPr>
          <a:lstStyle/>
          <a:p>
            <a:r>
              <a:rPr lang="en-US" sz="3200" dirty="0"/>
              <a:t>Create schema;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CA5209-9EBD-7059-FF56-0E54D5DBE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16" y="354366"/>
            <a:ext cx="10209877" cy="64171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0AB016-FFAE-BD8E-FD03-F910C3EBA1A5}"/>
              </a:ext>
            </a:extLst>
          </p:cNvPr>
          <p:cNvSpPr txBox="1"/>
          <p:nvPr/>
        </p:nvSpPr>
        <p:spPr>
          <a:xfrm>
            <a:off x="4367284" y="113330"/>
            <a:ext cx="240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Student example</a:t>
            </a:r>
          </a:p>
        </p:txBody>
      </p:sp>
    </p:spTree>
    <p:extLst>
      <p:ext uri="{BB962C8B-B14F-4D97-AF65-F5344CB8AC3E}">
        <p14:creationId xmlns:p14="http://schemas.microsoft.com/office/powerpoint/2010/main" val="38087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AE651-30ED-B859-3BF2-4D2B62480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655" y="641578"/>
            <a:ext cx="7630022" cy="511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50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A7818D-6ABE-FF4A-3187-01E441DCB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2" y="241908"/>
            <a:ext cx="7219665" cy="48172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302B5C-7033-888E-88DD-D5DC0CC3C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131" y="2115403"/>
            <a:ext cx="6784119" cy="43809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827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746E2E-E7DB-DEF1-EF1E-0CC55FDA8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20" y="483642"/>
            <a:ext cx="7049132" cy="397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36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00B7A2-67E1-7564-EDA1-79A311067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861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54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7F7FB-DA0D-274B-C237-EFCC1487F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46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Organization example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3753DB-154B-019C-0D37-2CB9E05CA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46" y="968847"/>
            <a:ext cx="6048375" cy="4019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8220-ADE0-7B62-B1E7-AE9F83817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3259609"/>
            <a:ext cx="6172200" cy="3457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844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B7B633-24D3-C73C-DAF3-799DE5179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127"/>
          <a:stretch/>
        </p:blipFill>
        <p:spPr>
          <a:xfrm>
            <a:off x="276225" y="342900"/>
            <a:ext cx="5819775" cy="1450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A570C7-C76D-200A-45B9-E41311199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73"/>
          <a:stretch/>
        </p:blipFill>
        <p:spPr>
          <a:xfrm>
            <a:off x="276225" y="2153681"/>
            <a:ext cx="6019800" cy="1842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8D4ADD-8B8C-9A4E-E7A5-45846F972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565" y="1393876"/>
            <a:ext cx="3211334" cy="33009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7CF536-D03A-C2AD-2BD0-0DE0F8671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424" y="4357048"/>
            <a:ext cx="5667375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2174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5B91A-BE0B-58B0-7817-149CAEC31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25" y="202014"/>
            <a:ext cx="5519773" cy="26503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62216-B279-A5AF-1499-FD9552135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64" y="450872"/>
            <a:ext cx="2990850" cy="2152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9DFEEA-AF3D-93D4-BE0A-62DDB8D52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448" y="3100745"/>
            <a:ext cx="3371850" cy="1809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B36AED-417C-395E-4E3A-CEB952ECC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264" y="4466231"/>
            <a:ext cx="2895600" cy="2066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87638D-2B2A-43DD-9255-2A7596152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705" y="3134581"/>
            <a:ext cx="2688954" cy="2908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4117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8BD53D-E190-73CE-AF98-B43E17B60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15" y="2395537"/>
            <a:ext cx="2895600" cy="2066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7CD5AF2-5F16-6EFE-3082-965131F9BA33}"/>
              </a:ext>
            </a:extLst>
          </p:cNvPr>
          <p:cNvSpPr/>
          <p:nvPr/>
        </p:nvSpPr>
        <p:spPr>
          <a:xfrm>
            <a:off x="3878096" y="3105219"/>
            <a:ext cx="791570" cy="682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B67AEF-07E9-16F4-3BA9-969A96A9D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47" y="156239"/>
            <a:ext cx="4400550" cy="3409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1C3D6A5-A769-DB62-3E11-EA3A97D65BAC}"/>
              </a:ext>
            </a:extLst>
          </p:cNvPr>
          <p:cNvSpPr/>
          <p:nvPr/>
        </p:nvSpPr>
        <p:spPr>
          <a:xfrm>
            <a:off x="3878096" y="4172019"/>
            <a:ext cx="791570" cy="682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014072-3189-AC6C-812A-F46A77CD0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47" y="3662929"/>
            <a:ext cx="5010150" cy="3190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614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15EF2-0F99-1C71-4776-E2C89C4E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743" y="628223"/>
            <a:ext cx="4810125" cy="2571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AFFC7C-B58C-8C34-EFBB-76C105304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643" y="3734227"/>
            <a:ext cx="4848225" cy="2495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1172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5DC87F-5D29-DCF1-BC50-4965E89CD9BF}"/>
              </a:ext>
            </a:extLst>
          </p:cNvPr>
          <p:cNvSpPr txBox="1"/>
          <p:nvPr/>
        </p:nvSpPr>
        <p:spPr>
          <a:xfrm>
            <a:off x="3627462" y="123345"/>
            <a:ext cx="8325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وقتی با یک دیتابیس مواجه میشویم در مرحله ی ائل باید تلاش کنیم رابطه ی بین ستون های جدول ها را بفهمیم یعنی ابتدا مهم است که خود دیتابیس را بفهمید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0962D-E55E-8B75-7807-3267910BC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04" y="605903"/>
            <a:ext cx="8001000" cy="4324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2261A2-661F-7022-063B-8119CF532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885" y="2574522"/>
            <a:ext cx="832485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8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5882BD-6890-0D8D-FEFC-6603C623F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33" y="751825"/>
            <a:ext cx="8775511" cy="535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55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7489C-CD39-B0C6-9894-BCA833C8C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85227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 </a:t>
            </a:r>
            <a:r>
              <a:rPr lang="fa-IR" sz="3600" dirty="0"/>
              <a:t>در یک ستون خاص چند چیز مختلف وجود دارد </a:t>
            </a:r>
            <a:r>
              <a:rPr lang="en-US" sz="3600" dirty="0"/>
              <a:t>Distinct</a:t>
            </a:r>
            <a:br>
              <a:rPr lang="fa-IR" sz="3600" dirty="0"/>
            </a:b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5FC01-A5BF-E1B2-2339-5E4190F4A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109" y="1800224"/>
            <a:ext cx="3524250" cy="1628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B2545B-F8F2-B2B9-4A82-E1C539E55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11" y="1604962"/>
            <a:ext cx="3829050" cy="201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53CA57-B2FB-0645-8A38-4E61A4D04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611" y="4187824"/>
            <a:ext cx="370522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52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6C6007-1A80-EAD8-03B9-AD78764258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07"/>
          <a:stretch/>
        </p:blipFill>
        <p:spPr>
          <a:xfrm>
            <a:off x="6364405" y="231373"/>
            <a:ext cx="4991100" cy="23394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4C015A-8C5D-DE52-EB4D-B486BBDBE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2789"/>
            <a:ext cx="5838825" cy="1895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9467C9-1235-7820-23C0-49EDFD534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78" y="2170704"/>
            <a:ext cx="5519773" cy="26503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FEC32E0-D5FF-5DB4-EAA2-A970437F84C5}"/>
              </a:ext>
            </a:extLst>
          </p:cNvPr>
          <p:cNvSpPr/>
          <p:nvPr/>
        </p:nvSpPr>
        <p:spPr>
          <a:xfrm>
            <a:off x="5846716" y="2170704"/>
            <a:ext cx="352710" cy="610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005D2C4-8813-5242-71E4-AEB4178E56F4}"/>
              </a:ext>
            </a:extLst>
          </p:cNvPr>
          <p:cNvSpPr/>
          <p:nvPr/>
        </p:nvSpPr>
        <p:spPr>
          <a:xfrm>
            <a:off x="5699770" y="3667336"/>
            <a:ext cx="352710" cy="610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3E55-53DE-6B4E-46BE-C1D4519DDD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000"/>
          <a:stretch/>
        </p:blipFill>
        <p:spPr>
          <a:xfrm>
            <a:off x="5683367" y="4997852"/>
            <a:ext cx="6353175" cy="1628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8BB889C-18F2-3AA8-667A-630B4ECE18DF}"/>
              </a:ext>
            </a:extLst>
          </p:cNvPr>
          <p:cNvSpPr/>
          <p:nvPr/>
        </p:nvSpPr>
        <p:spPr>
          <a:xfrm>
            <a:off x="5090188" y="5820745"/>
            <a:ext cx="352710" cy="610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96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E5262-5F40-8A8B-0913-038B1E53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/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86B49-FA06-5852-AB58-FF0F7B0EA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461" y="1628775"/>
            <a:ext cx="7362825" cy="1800225"/>
          </a:xfrm>
          <a:prstGeom prst="rect">
            <a:avLst/>
          </a:prstGeom>
        </p:spPr>
      </p:pic>
      <p:sp>
        <p:nvSpPr>
          <p:cNvPr id="5" name="Equals 4">
            <a:extLst>
              <a:ext uri="{FF2B5EF4-FFF2-40B4-BE49-F238E27FC236}">
                <a16:creationId xmlns:a16="http://schemas.microsoft.com/office/drawing/2014/main" id="{5EAA99EB-BCAB-4986-EEED-FE4FC32044DD}"/>
              </a:ext>
            </a:extLst>
          </p:cNvPr>
          <p:cNvSpPr/>
          <p:nvPr/>
        </p:nvSpPr>
        <p:spPr>
          <a:xfrm>
            <a:off x="5570561" y="3746311"/>
            <a:ext cx="1050877" cy="532262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743611-F370-396B-B95B-23126FF19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461" y="4692650"/>
            <a:ext cx="72580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32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B9610-9368-BB69-F385-9B48DB0F5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58" y="163773"/>
            <a:ext cx="10106452" cy="708049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sz="2400" dirty="0"/>
              <a:t>از جدول </a:t>
            </a:r>
            <a:r>
              <a:rPr lang="en-US" sz="2400" dirty="0"/>
              <a:t>EMPLOYEE </a:t>
            </a:r>
            <a:r>
              <a:rPr lang="fa-IR" sz="2400" dirty="0"/>
              <a:t>و از ستون </a:t>
            </a:r>
            <a:r>
              <a:rPr lang="en-US" sz="2400" dirty="0"/>
              <a:t>FIRST NAME </a:t>
            </a:r>
            <a:r>
              <a:rPr lang="fa-IR" sz="2400" dirty="0"/>
              <a:t> اونهایی که اول اسمشون با </a:t>
            </a:r>
            <a:r>
              <a:rPr lang="en-US" sz="2400" dirty="0"/>
              <a:t>A</a:t>
            </a:r>
            <a:r>
              <a:rPr lang="fa-IR" sz="2400" dirty="0"/>
              <a:t> شروع میشه رو بردار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453FF-DE37-1ECC-26D8-E3A56068C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360" y="847725"/>
            <a:ext cx="6391275" cy="25812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5993D46-F511-88CA-EE93-02C66E940784}"/>
              </a:ext>
            </a:extLst>
          </p:cNvPr>
          <p:cNvSpPr txBox="1">
            <a:spLocks/>
          </p:cNvSpPr>
          <p:nvPr/>
        </p:nvSpPr>
        <p:spPr>
          <a:xfrm>
            <a:off x="452220" y="3199376"/>
            <a:ext cx="112875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sz="2400" dirty="0"/>
              <a:t>از جدول </a:t>
            </a:r>
            <a:r>
              <a:rPr lang="en-US" sz="2400" dirty="0"/>
              <a:t>EMPLOYEE </a:t>
            </a:r>
            <a:r>
              <a:rPr lang="fa-IR" sz="2400" dirty="0"/>
              <a:t>و از ستون </a:t>
            </a:r>
            <a:r>
              <a:rPr lang="en-US" sz="2400" dirty="0"/>
              <a:t>FIRST NAME </a:t>
            </a:r>
            <a:r>
              <a:rPr lang="fa-IR" sz="2400" dirty="0"/>
              <a:t> اونهایی که توی اسمشون </a:t>
            </a:r>
            <a:r>
              <a:rPr lang="en-US" sz="2400" dirty="0"/>
              <a:t>a</a:t>
            </a:r>
            <a:r>
              <a:rPr lang="fa-IR" sz="2400" dirty="0"/>
              <a:t> به هرطریقی وجود داشته باشه رو بردار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7ECE58-382A-F9A9-5046-27548D79E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85" y="4112952"/>
            <a:ext cx="638175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64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0731A-844B-45A6-9255-F4005AB7E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9465"/>
            <a:ext cx="11108140" cy="1325563"/>
          </a:xfrm>
        </p:spPr>
        <p:txBody>
          <a:bodyPr>
            <a:normAutofit/>
          </a:bodyPr>
          <a:lstStyle/>
          <a:p>
            <a:pPr algn="r" rtl="1"/>
            <a:r>
              <a:rPr lang="fa-IR" sz="1800" dirty="0"/>
              <a:t>فقط حرف دومشون </a:t>
            </a:r>
            <a:r>
              <a:rPr lang="en-US" sz="1800" dirty="0"/>
              <a:t>a </a:t>
            </a:r>
            <a:r>
              <a:rPr lang="fa-IR" sz="1800" dirty="0"/>
              <a:t> باشه. تعداد</a:t>
            </a:r>
            <a:r>
              <a:rPr lang="en-US" sz="1800" dirty="0">
                <a:solidFill>
                  <a:srgbClr val="FF0000"/>
                </a:solidFill>
              </a:rPr>
              <a:t>_</a:t>
            </a:r>
            <a:r>
              <a:rPr lang="en-US" sz="1800" dirty="0"/>
              <a:t> </a:t>
            </a:r>
            <a:r>
              <a:rPr lang="fa-IR" sz="1800" dirty="0"/>
              <a:t>ها نشان دهنده ی تعداد حروف قبل از </a:t>
            </a:r>
            <a:r>
              <a:rPr lang="en-US" sz="1800" dirty="0"/>
              <a:t>a </a:t>
            </a:r>
            <a:r>
              <a:rPr lang="fa-IR" sz="1800" dirty="0"/>
              <a:t>هست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38D844-0E1C-7984-6B2A-C6CC2EDD3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078" y="1117996"/>
            <a:ext cx="5162550" cy="2295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B649A8-BD49-7DAC-1699-41768854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22" y="1445027"/>
            <a:ext cx="4910706" cy="16369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3B2FA3-6F8E-9B7D-B359-77EF1F2BD1AE}"/>
              </a:ext>
            </a:extLst>
          </p:cNvPr>
          <p:cNvSpPr txBox="1"/>
          <p:nvPr/>
        </p:nvSpPr>
        <p:spPr>
          <a:xfrm>
            <a:off x="898051" y="597580"/>
            <a:ext cx="303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800" dirty="0"/>
              <a:t>فقط حرف سومشون </a:t>
            </a:r>
            <a:r>
              <a:rPr lang="en-US" sz="1800" dirty="0"/>
              <a:t>a </a:t>
            </a:r>
            <a:r>
              <a:rPr lang="fa-IR" sz="1800" dirty="0"/>
              <a:t> باشه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41D53D-91E3-B095-5281-36934DE7A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28" y="4422095"/>
            <a:ext cx="4762500" cy="1838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41D7EB-0174-B534-7A63-97480FF33D92}"/>
              </a:ext>
            </a:extLst>
          </p:cNvPr>
          <p:cNvSpPr txBox="1"/>
          <p:nvPr/>
        </p:nvSpPr>
        <p:spPr>
          <a:xfrm>
            <a:off x="1282461" y="3801253"/>
            <a:ext cx="303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dirty="0"/>
              <a:t>فقط اخرش </a:t>
            </a:r>
            <a:r>
              <a:rPr lang="en-US" dirty="0"/>
              <a:t>A </a:t>
            </a:r>
            <a:r>
              <a:rPr lang="fa-IR" dirty="0"/>
              <a:t>باشه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861C6-52A2-520D-2331-B4C5041C81E0}"/>
              </a:ext>
            </a:extLst>
          </p:cNvPr>
          <p:cNvSpPr txBox="1"/>
          <p:nvPr/>
        </p:nvSpPr>
        <p:spPr>
          <a:xfrm>
            <a:off x="6111069" y="3666085"/>
            <a:ext cx="5608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dirty="0"/>
              <a:t>فقط اخرش</a:t>
            </a:r>
            <a:r>
              <a:rPr lang="en-US" dirty="0"/>
              <a:t>A </a:t>
            </a:r>
            <a:r>
              <a:rPr lang="fa-IR" b="1" dirty="0">
                <a:solidFill>
                  <a:srgbClr val="FF0000"/>
                </a:solidFill>
              </a:rPr>
              <a:t>نباشه </a:t>
            </a:r>
            <a:r>
              <a:rPr lang="fa-IR" b="1" dirty="0"/>
              <a:t>که </a:t>
            </a:r>
            <a:r>
              <a:rPr lang="en-US" b="1" dirty="0"/>
              <a:t>ANGELA</a:t>
            </a:r>
            <a:r>
              <a:rPr lang="fa-IR" b="1" dirty="0"/>
              <a:t> فقط اخرش </a:t>
            </a:r>
            <a:r>
              <a:rPr lang="en-US" b="1" dirty="0"/>
              <a:t>A</a:t>
            </a:r>
            <a:r>
              <a:rPr lang="fa-IR" b="1" dirty="0"/>
              <a:t> بود که تو لیست نیست</a:t>
            </a:r>
            <a:endParaRPr lang="en-US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3FA98F-BCEF-1476-9C4C-C40474CFA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972" y="4193747"/>
            <a:ext cx="4762500" cy="24396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Not Equal 16">
            <a:extLst>
              <a:ext uri="{FF2B5EF4-FFF2-40B4-BE49-F238E27FC236}">
                <a16:creationId xmlns:a16="http://schemas.microsoft.com/office/drawing/2014/main" id="{C2F94249-EF4F-FA50-F810-74FDE24CC0A9}"/>
              </a:ext>
            </a:extLst>
          </p:cNvPr>
          <p:cNvSpPr/>
          <p:nvPr/>
        </p:nvSpPr>
        <p:spPr>
          <a:xfrm>
            <a:off x="5804848" y="5172501"/>
            <a:ext cx="582304" cy="369332"/>
          </a:xfrm>
          <a:prstGeom prst="mathNot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662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498AB-BE00-952B-48EA-A0CD59236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42" y="283238"/>
            <a:ext cx="10985311" cy="1325563"/>
          </a:xfrm>
        </p:spPr>
        <p:txBody>
          <a:bodyPr>
            <a:normAutofit/>
          </a:bodyPr>
          <a:lstStyle/>
          <a:p>
            <a:pPr algn="ctr" rtl="1"/>
            <a:r>
              <a:rPr lang="fa-IR" sz="2800" dirty="0"/>
              <a:t>چند </a:t>
            </a:r>
            <a:r>
              <a:rPr lang="en-US" sz="2800" dirty="0"/>
              <a:t>employee</a:t>
            </a:r>
            <a:r>
              <a:rPr lang="fa-IR" sz="2800" dirty="0"/>
              <a:t> به مدیران در </a:t>
            </a:r>
            <a:r>
              <a:rPr lang="en-US" sz="2800" dirty="0" err="1"/>
              <a:t>super_id</a:t>
            </a:r>
            <a:r>
              <a:rPr lang="fa-IR" sz="2800" dirty="0"/>
              <a:t> گزارش میدهند + مجموع</a:t>
            </a:r>
            <a:r>
              <a:rPr lang="en-US" sz="2800" dirty="0"/>
              <a:t>/</a:t>
            </a:r>
            <a:r>
              <a:rPr lang="fa-IR" sz="2800" dirty="0"/>
              <a:t> ماکسیمیم حقوق شون</a:t>
            </a:r>
            <a:br>
              <a:rPr lang="fa-IR" sz="2800" dirty="0"/>
            </a:br>
            <a:r>
              <a:rPr lang="en-US" sz="2800" dirty="0">
                <a:solidFill>
                  <a:srgbClr val="C00000"/>
                </a:solidFill>
              </a:rPr>
              <a:t>GROUP BY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9F152-8C96-C6E4-D06A-4A31D3EC0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78" y="2613109"/>
            <a:ext cx="5363570" cy="21327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908757-3E68-5BEE-271A-B4E89035D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497" y="1608801"/>
            <a:ext cx="6067425" cy="2514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EB56C0-CC7D-BB1A-5A58-4D7474ED9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822" y="4412587"/>
            <a:ext cx="6134100" cy="2162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56B2D-4FA3-EF49-C721-909628656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42" y="5165062"/>
            <a:ext cx="3248025" cy="1409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60A0C3-CE49-ECDE-F33A-CD64380C6D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1878" y="5493674"/>
            <a:ext cx="3362325" cy="1228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98934E-2A04-15D0-E5D8-3B9095E8DAB5}"/>
              </a:ext>
            </a:extLst>
          </p:cNvPr>
          <p:cNvSpPr txBox="1"/>
          <p:nvPr/>
        </p:nvSpPr>
        <p:spPr>
          <a:xfrm>
            <a:off x="354842" y="1542142"/>
            <a:ext cx="5069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dirty="0"/>
              <a:t>از </a:t>
            </a:r>
            <a:r>
              <a:rPr lang="en-US" dirty="0"/>
              <a:t>group by</a:t>
            </a:r>
            <a:r>
              <a:rPr lang="fa-IR" dirty="0"/>
              <a:t> در زمان استفاده  از </a:t>
            </a:r>
            <a:r>
              <a:rPr lang="en-US" dirty="0"/>
              <a:t>aggregation function </a:t>
            </a:r>
            <a:r>
              <a:rPr lang="fa-IR" dirty="0"/>
              <a:t>ها مثل </a:t>
            </a:r>
            <a:r>
              <a:rPr lang="en-US" dirty="0"/>
              <a:t>COUNT,AVG,MAX ,SUM</a:t>
            </a:r>
            <a:r>
              <a:rPr lang="fa-IR" dirty="0"/>
              <a:t>برای گروه بندی نتایج بر اساس</a:t>
            </a:r>
            <a:r>
              <a:rPr lang="en-US" dirty="0"/>
              <a:t> </a:t>
            </a:r>
            <a:r>
              <a:rPr lang="fa-IR" dirty="0"/>
              <a:t>یک یا چند فیلد، استفاده میشود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571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A24C6-04FD-F010-D021-8AF7F915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89" y="1614525"/>
            <a:ext cx="3756046" cy="313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97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B6451-94D9-AE4F-0193-07744ACF8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sz="3200" dirty="0"/>
              <a:t>Where </a:t>
            </a:r>
            <a:r>
              <a:rPr lang="fa-IR" sz="3200" dirty="0"/>
              <a:t>برای شرط های </a:t>
            </a:r>
            <a:r>
              <a:rPr lang="en-US" sz="3200" dirty="0"/>
              <a:t>general </a:t>
            </a:r>
            <a:r>
              <a:rPr lang="fa-IR" sz="3200" dirty="0"/>
              <a:t>است ولی </a:t>
            </a:r>
            <a:r>
              <a:rPr lang="en-US" sz="3200" dirty="0"/>
              <a:t>having </a:t>
            </a:r>
            <a:r>
              <a:rPr lang="fa-IR" sz="3200" dirty="0"/>
              <a:t>برای شرط هایی است که روس </a:t>
            </a:r>
            <a:r>
              <a:rPr lang="en-US" sz="3200" dirty="0"/>
              <a:t>group by</a:t>
            </a:r>
            <a:r>
              <a:rPr lang="fa-IR" sz="3200" dirty="0"/>
              <a:t> لحاظ میکنیم</a:t>
            </a:r>
            <a:r>
              <a:rPr lang="en-US" sz="3200" dirty="0"/>
              <a:t> </a:t>
            </a:r>
            <a:r>
              <a:rPr lang="fa-IR" sz="3200" dirty="0"/>
              <a:t>.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99545-53BC-C3F8-76ED-1BCAB4D3E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9" y="1268388"/>
            <a:ext cx="4724400" cy="2628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931842-22EA-855A-6C0E-564690978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251" y="4229100"/>
            <a:ext cx="4095750" cy="2628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8AB957-3526-3E1B-D768-0B277ECC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276" y="2071852"/>
            <a:ext cx="3990975" cy="2800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8837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62D87-D62B-04E8-6B94-6977F22D1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and time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02151-5259-A1B0-D223-2A322907B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714" y="1667229"/>
            <a:ext cx="2771775" cy="1381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A2DC5A-AA4B-DDA0-7EF9-87B899C4B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078" y="3453167"/>
            <a:ext cx="2124075" cy="1657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4A4564-3B27-B6CF-8FCE-BD8DA2ECC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712" y="205497"/>
            <a:ext cx="3543300" cy="2085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A0E333-ACFA-83EB-4AAE-9A0C73056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357792"/>
            <a:ext cx="5038725" cy="2190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71DEB4-1F2A-733C-AEDF-5E34676C00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7912" y="4614862"/>
            <a:ext cx="49149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87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57E147-15E5-C7A9-484F-4E186478B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23" y="162351"/>
            <a:ext cx="4600575" cy="224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84DE1C-DA7A-7E6A-7126-5C249166A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23" y="2531446"/>
            <a:ext cx="3886200" cy="1962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4216C6-97DE-6263-528E-A110A1802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262" y="290938"/>
            <a:ext cx="3857625" cy="1990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92B1D3-E285-8244-188B-7FF7950F0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23" y="4614791"/>
            <a:ext cx="4076700" cy="2219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2DE421-121E-B4F1-15F3-3B2C76EA57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782721"/>
            <a:ext cx="46482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24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F678F2-D240-7DAD-9275-9539E8494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80975"/>
            <a:ext cx="1095375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56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71C437-2577-662D-6942-B68B17610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77" y="3618718"/>
            <a:ext cx="5657850" cy="2295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2ACDD-A66B-996B-45E0-0983177C0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171" y="3704443"/>
            <a:ext cx="5781675" cy="220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19A285-746E-102D-0671-ED3202384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45" y="386118"/>
            <a:ext cx="46196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58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7369E7-E24D-25FE-09A3-C588D7E22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31" y="680326"/>
            <a:ext cx="4695825" cy="2276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9E8849-1C8D-F084-8983-7EC315EA1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07" y="3124912"/>
            <a:ext cx="3152775" cy="1552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0EC07-EFF2-8FE5-E274-83105552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897" y="475538"/>
            <a:ext cx="5391150" cy="1343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5A2155-0519-B267-7A36-C32CE70BD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697" y="2256713"/>
            <a:ext cx="5467350" cy="1400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1C805A-FFAC-59E0-E0AE-8C33C36C1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1659" y="4025024"/>
            <a:ext cx="53054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43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B442E2-A034-A12E-E486-096680317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85" y="1222540"/>
            <a:ext cx="4724400" cy="3457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4B838B-C591-7610-5635-92AF9EE79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865" y="1465783"/>
            <a:ext cx="5772150" cy="2752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Equals 5">
            <a:extLst>
              <a:ext uri="{FF2B5EF4-FFF2-40B4-BE49-F238E27FC236}">
                <a16:creationId xmlns:a16="http://schemas.microsoft.com/office/drawing/2014/main" id="{B76B8C6E-4A9E-40FE-0B5B-245D42283EE3}"/>
              </a:ext>
            </a:extLst>
          </p:cNvPr>
          <p:cNvSpPr/>
          <p:nvPr/>
        </p:nvSpPr>
        <p:spPr>
          <a:xfrm>
            <a:off x="5271874" y="2688609"/>
            <a:ext cx="600501" cy="914400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U-Turn 6">
            <a:extLst>
              <a:ext uri="{FF2B5EF4-FFF2-40B4-BE49-F238E27FC236}">
                <a16:creationId xmlns:a16="http://schemas.microsoft.com/office/drawing/2014/main" id="{419574B2-6CA5-4AB3-CAC9-BD6542BFE8C1}"/>
              </a:ext>
            </a:extLst>
          </p:cNvPr>
          <p:cNvSpPr/>
          <p:nvPr/>
        </p:nvSpPr>
        <p:spPr>
          <a:xfrm>
            <a:off x="1610436" y="423081"/>
            <a:ext cx="532263" cy="64144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830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FD5A8-AACF-223C-E792-60AE491A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98" y="107949"/>
            <a:ext cx="11148165" cy="1827884"/>
          </a:xfrm>
        </p:spPr>
        <p:txBody>
          <a:bodyPr>
            <a:normAutofit/>
          </a:bodyPr>
          <a:lstStyle/>
          <a:p>
            <a:pPr algn="just" rtl="1"/>
            <a:r>
              <a:rPr lang="en-US" sz="2000" dirty="0">
                <a:cs typeface="B Nazanin" panose="00000400000000000000" pitchFamily="2" charset="-78"/>
              </a:rPr>
              <a:t>Left join </a:t>
            </a:r>
            <a:r>
              <a:rPr lang="fa-IR" sz="2000" dirty="0">
                <a:cs typeface="B Nazanin" panose="00000400000000000000" pitchFamily="2" charset="-78"/>
              </a:rPr>
              <a:t>میگه که جدول اول</a:t>
            </a:r>
            <a:r>
              <a:rPr lang="en-US" sz="2000" dirty="0">
                <a:cs typeface="B Nazanin" panose="00000400000000000000" pitchFamily="2" charset="-78"/>
              </a:rPr>
              <a:t>(employee)</a:t>
            </a:r>
            <a:r>
              <a:rPr lang="fa-IR" sz="2000" dirty="0">
                <a:cs typeface="B Nazanin" panose="00000400000000000000" pitchFamily="2" charset="-78"/>
              </a:rPr>
              <a:t> اصلی است و جدول دوم</a:t>
            </a:r>
            <a:r>
              <a:rPr lang="en-US" sz="2000" dirty="0">
                <a:cs typeface="B Nazanin" panose="00000400000000000000" pitchFamily="2" charset="-78"/>
              </a:rPr>
              <a:t>(</a:t>
            </a:r>
            <a:r>
              <a:rPr lang="en-US" sz="2000" dirty="0" err="1">
                <a:cs typeface="B Nazanin" panose="00000400000000000000" pitchFamily="2" charset="-78"/>
              </a:rPr>
              <a:t>works_with</a:t>
            </a:r>
            <a:r>
              <a:rPr lang="en-US" sz="2000" dirty="0">
                <a:cs typeface="B Nazanin" panose="00000400000000000000" pitchFamily="2" charset="-78"/>
              </a:rPr>
              <a:t>)</a:t>
            </a:r>
            <a:r>
              <a:rPr lang="fa-IR" sz="2000" dirty="0">
                <a:cs typeface="B Nazanin" panose="00000400000000000000" pitchFamily="2" charset="-78"/>
              </a:rPr>
              <a:t> باید به آن جوین شود پس از جدول اول همه ی ستون مدنظر(</a:t>
            </a:r>
            <a:r>
              <a:rPr lang="en-US" sz="2000" dirty="0" err="1">
                <a:cs typeface="B Nazanin" panose="00000400000000000000" pitchFamily="2" charset="-78"/>
              </a:rPr>
              <a:t>emp_id</a:t>
            </a:r>
            <a:r>
              <a:rPr lang="fa-IR" sz="2000" dirty="0">
                <a:cs typeface="B Nazanin" panose="00000400000000000000" pitchFamily="2" charset="-78"/>
              </a:rPr>
              <a:t>) را بیار حتی اگر تکراری باشد با جدول دوم و </a:t>
            </a:r>
            <a:r>
              <a:rPr lang="en-US" sz="2000" dirty="0">
                <a:cs typeface="B Nazanin" panose="00000400000000000000" pitchFamily="2" charset="-78"/>
              </a:rPr>
              <a:t>right join </a:t>
            </a:r>
            <a:r>
              <a:rPr lang="fa-IR" sz="2000" dirty="0">
                <a:cs typeface="B Nazanin" panose="00000400000000000000" pitchFamily="2" charset="-78"/>
              </a:rPr>
              <a:t>میگه جدول دوم اصلی است.</a:t>
            </a:r>
            <a:r>
              <a:rPr lang="en-US" sz="2000" dirty="0">
                <a:cs typeface="B Nazanin" panose="00000400000000000000" pitchFamily="2" charset="-78"/>
              </a:rPr>
              <a:t> Join </a:t>
            </a:r>
            <a:r>
              <a:rPr lang="fa-IR" sz="2000" dirty="0">
                <a:cs typeface="B Nazanin" panose="00000400000000000000" pitchFamily="2" charset="-78"/>
              </a:rPr>
              <a:t>خالی هم اشتراک های دو ستون رومیاره </a:t>
            </a:r>
            <a:br>
              <a:rPr lang="en-US" sz="2000" dirty="0">
                <a:cs typeface="B Nazanin" panose="00000400000000000000" pitchFamily="2" charset="-78"/>
              </a:rPr>
            </a:br>
            <a:r>
              <a:rPr lang="en-US" sz="2000" dirty="0">
                <a:cs typeface="B Nazanin" panose="00000400000000000000" pitchFamily="2" charset="-78"/>
              </a:rPr>
              <a:t>JOIN </a:t>
            </a:r>
            <a:r>
              <a:rPr lang="fa-IR" sz="2000" dirty="0">
                <a:cs typeface="B Nazanin" panose="00000400000000000000" pitchFamily="2" charset="-78"/>
              </a:rPr>
              <a:t>به منظور و پیوند و ترکیب ردیف های </a:t>
            </a:r>
            <a:r>
              <a:rPr lang="fa-IR" sz="2000" dirty="0">
                <a:solidFill>
                  <a:srgbClr val="FF0000"/>
                </a:solidFill>
                <a:cs typeface="B Nazanin" panose="00000400000000000000" pitchFamily="2" charset="-78"/>
              </a:rPr>
              <a:t>دو یا چند جدول </a:t>
            </a:r>
            <a:r>
              <a:rPr lang="fa-IR" sz="2000" dirty="0">
                <a:cs typeface="B Nazanin" panose="00000400000000000000" pitchFamily="2" charset="-78"/>
              </a:rPr>
              <a:t>از طریق </a:t>
            </a:r>
            <a:r>
              <a:rPr lang="fa-IR" sz="2000" dirty="0">
                <a:solidFill>
                  <a:srgbClr val="FF0000"/>
                </a:solidFill>
                <a:cs typeface="B Nazanin" panose="00000400000000000000" pitchFamily="2" charset="-78"/>
              </a:rPr>
              <a:t>یک فیلد مشترک بین </a:t>
            </a:r>
            <a:r>
              <a:rPr lang="fa-IR" sz="2000" dirty="0">
                <a:cs typeface="B Nazanin" panose="00000400000000000000" pitchFamily="2" charset="-78"/>
              </a:rPr>
              <a:t>انها اتفاده میشود</a:t>
            </a:r>
            <a:endParaRPr lang="en-US" sz="2000" dirty="0">
              <a:cs typeface="B Nazanin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5B07E-DC0C-1490-DFF2-D75F00F7B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3009"/>
            <a:ext cx="3981450" cy="3781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FE0D30-5420-ED92-8F18-761F90A3A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325" y="1935833"/>
            <a:ext cx="3943350" cy="4295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A0BB2C-287A-F8E4-7665-EFAE8E24F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550" y="2126334"/>
            <a:ext cx="3905250" cy="3848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0875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F1078-A047-FCD0-261D-444DFBFC6242}"/>
              </a:ext>
            </a:extLst>
          </p:cNvPr>
          <p:cNvSpPr txBox="1"/>
          <p:nvPr/>
        </p:nvSpPr>
        <p:spPr>
          <a:xfrm>
            <a:off x="726510" y="400833"/>
            <a:ext cx="9712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وقتی </a:t>
            </a:r>
            <a:r>
              <a:rPr lang="en-US" dirty="0"/>
              <a:t>group by </a:t>
            </a:r>
            <a:r>
              <a:rPr lang="fa-IR" dirty="0"/>
              <a:t> استفاده میکنیم باید گزینه هایی که تنها جلوی </a:t>
            </a:r>
            <a:r>
              <a:rPr lang="en-US" dirty="0"/>
              <a:t>select</a:t>
            </a:r>
            <a:r>
              <a:rPr lang="fa-IR" dirty="0"/>
              <a:t> هستند روجلوی </a:t>
            </a:r>
            <a:r>
              <a:rPr lang="en-US" dirty="0" err="1"/>
              <a:t>groupby</a:t>
            </a:r>
            <a:r>
              <a:rPr lang="fa-IR" dirty="0"/>
              <a:t> هم بذاریم در غیر اینصورت چیزی که جلوی </a:t>
            </a:r>
            <a:r>
              <a:rPr lang="en-US" dirty="0"/>
              <a:t>select </a:t>
            </a:r>
            <a:r>
              <a:rPr lang="fa-IR" dirty="0"/>
              <a:t>هست باید با </a:t>
            </a:r>
            <a:r>
              <a:rPr lang="en-US" dirty="0"/>
              <a:t>aggregation function </a:t>
            </a:r>
            <a:r>
              <a:rPr lang="fa-IR" dirty="0"/>
              <a:t>بیاد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15550-3E99-A290-3BC0-DBA1C9574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39" y="2379945"/>
            <a:ext cx="5695950" cy="3571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B713BC-719C-61E4-DB59-1D7ADF5A1960}"/>
              </a:ext>
            </a:extLst>
          </p:cNvPr>
          <p:cNvSpPr txBox="1"/>
          <p:nvPr/>
        </p:nvSpPr>
        <p:spPr>
          <a:xfrm>
            <a:off x="961241" y="1179616"/>
            <a:ext cx="5060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dirty="0"/>
              <a:t>این کوئری میگه </a:t>
            </a:r>
          </a:p>
          <a:p>
            <a:pPr algn="just" rtl="1"/>
            <a:r>
              <a:rPr lang="fa-IR" dirty="0"/>
              <a:t>هر کدوم از کارمند ها (که ایدی و اسم شون در ستون اول و دوم هست) چندتا فروش(ستون3) داشتند و مجموع فروش آنها(ستون4) چقدر بوده است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C1E31A-4074-165A-5770-29B5D15C8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104" y="3086622"/>
            <a:ext cx="5600700" cy="2438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52110B-4456-7632-03F9-FEA68DE531D6}"/>
              </a:ext>
            </a:extLst>
          </p:cNvPr>
          <p:cNvSpPr txBox="1"/>
          <p:nvPr/>
        </p:nvSpPr>
        <p:spPr>
          <a:xfrm>
            <a:off x="7966554" y="2505205"/>
            <a:ext cx="309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/>
              <a:t>فقط مشترکای دو جدول رو میاره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14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F6967-75DD-DB4A-21CE-1CBA94051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07" y="365125"/>
            <a:ext cx="10965493" cy="1325563"/>
          </a:xfrm>
        </p:spPr>
        <p:txBody>
          <a:bodyPr>
            <a:normAutofit/>
          </a:bodyPr>
          <a:lstStyle/>
          <a:p>
            <a:pPr algn="r" rtl="1"/>
            <a:r>
              <a:rPr lang="en-US" sz="2400" dirty="0"/>
              <a:t>UNION </a:t>
            </a:r>
            <a:r>
              <a:rPr lang="fa-IR" sz="2400" dirty="0"/>
              <a:t> برای وقتیه که میخوای دوتا ستون رو به صورت قطاری زیر هم بذاری.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BBCB1-6E6C-5F20-5E35-04CBD975F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2590800" cy="430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DF0ABF-801B-68DB-2F50-6C5E9586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751" y="2083562"/>
            <a:ext cx="25908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99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F297D4-54A3-B3F1-7F28-4A274FB75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7" y="1359660"/>
            <a:ext cx="4765153" cy="3187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688BF7-041E-5EB7-C2D7-3E01CF1A3212}"/>
              </a:ext>
            </a:extLst>
          </p:cNvPr>
          <p:cNvSpPr txBox="1"/>
          <p:nvPr/>
        </p:nvSpPr>
        <p:spPr>
          <a:xfrm>
            <a:off x="3206663" y="425885"/>
            <a:ext cx="7540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dirty="0"/>
              <a:t>از جدول</a:t>
            </a:r>
            <a:r>
              <a:rPr lang="en-US" dirty="0"/>
              <a:t>emp</a:t>
            </a:r>
            <a:r>
              <a:rPr lang="fa-IR" dirty="0"/>
              <a:t> اسم و فامیل کسایی رو به من به که </a:t>
            </a:r>
            <a:r>
              <a:rPr lang="en-US" dirty="0" err="1"/>
              <a:t>emp_id</a:t>
            </a:r>
            <a:r>
              <a:rPr lang="fa-IR" dirty="0"/>
              <a:t> آنها در لیست باشد </a:t>
            </a:r>
          </a:p>
          <a:p>
            <a:pPr algn="just" rtl="1"/>
            <a:r>
              <a:rPr lang="fa-IR" dirty="0"/>
              <a:t>لیست اینجا: افرادی است از جدول </a:t>
            </a:r>
            <a:r>
              <a:rPr lang="en-US" dirty="0"/>
              <a:t>work with</a:t>
            </a:r>
            <a:r>
              <a:rPr lang="fa-IR" dirty="0"/>
              <a:t> که </a:t>
            </a:r>
            <a:r>
              <a:rPr lang="en-US" dirty="0"/>
              <a:t>total sales </a:t>
            </a:r>
            <a:r>
              <a:rPr lang="fa-IR" dirty="0"/>
              <a:t>انها بیشتر از 50000 است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1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7249F4-C920-2459-7DB2-1119440D8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4" y="304800"/>
            <a:ext cx="10001250" cy="6248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E34104-B3F4-C60C-4C47-2E0C00D16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166" y="3429000"/>
            <a:ext cx="4686300" cy="4038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0153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5DF68E-DE4F-7654-871F-7DBD0373D4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39"/>
          <a:stretch/>
        </p:blipFill>
        <p:spPr>
          <a:xfrm>
            <a:off x="0" y="0"/>
            <a:ext cx="8310989" cy="590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D93535-F1E1-EFE8-8D5F-50FC9528A3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33" r="6911"/>
          <a:stretch/>
        </p:blipFill>
        <p:spPr>
          <a:xfrm>
            <a:off x="7569958" y="2809875"/>
            <a:ext cx="515430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39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CFF364-8E4D-539D-9A39-4754C022D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44" y="369982"/>
            <a:ext cx="5414314" cy="4324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4BF0BA-3007-12E0-07CA-061D28CC3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152" y="2411318"/>
            <a:ext cx="53054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49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1882A8-AB82-AB3F-02EB-9DF8C366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0" y="287284"/>
            <a:ext cx="9684366" cy="628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91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18C792-808C-01AA-3A46-F9787587B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185" y="431119"/>
            <a:ext cx="7861110" cy="59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60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86D8B-3316-86CD-C4F2-C61BA2C99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775" y="294945"/>
            <a:ext cx="8612022" cy="626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83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1514</TotalTime>
  <Words>415</Words>
  <Application>Microsoft Office PowerPoint</Application>
  <PresentationFormat>Widescreen</PresentationFormat>
  <Paragraphs>24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Create schema;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Organization example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در یک ستون خاص چند چیز مختلف وجود دارد Distinct </vt:lpstr>
      <vt:lpstr>PowerPoint Presentation</vt:lpstr>
      <vt:lpstr>OR / IN</vt:lpstr>
      <vt:lpstr>از جدول EMPLOYEE و از ستون FIRST NAME  اونهایی که اول اسمشون با A شروع میشه رو بردار</vt:lpstr>
      <vt:lpstr>فقط حرف دومشون a  باشه. تعداد_ ها نشان دهنده ی تعداد حروف قبل از a هست</vt:lpstr>
      <vt:lpstr>چند employee به مدیران در super_id گزارش میدهند + مجموع/ ماکسیمیم حقوق شون GROUP BY</vt:lpstr>
      <vt:lpstr>PowerPoint Presentation</vt:lpstr>
      <vt:lpstr>Where برای شرط های general است ولی having برای شرط هایی است که روس group by لحاظ میکنیم .</vt:lpstr>
      <vt:lpstr>Date and time functions</vt:lpstr>
      <vt:lpstr>PowerPoint Presentation</vt:lpstr>
      <vt:lpstr>PowerPoint Presentation</vt:lpstr>
      <vt:lpstr>PowerPoint Presentation</vt:lpstr>
      <vt:lpstr>PowerPoint Presentation</vt:lpstr>
      <vt:lpstr>Left join میگه که جدول اول(employee) اصلی است و جدول دوم(works_with) باید به آن جوین شود پس از جدول اول همه ی ستون مدنظر(emp_id) را بیار حتی اگر تکراری باشد با جدول دوم و right join میگه جدول دوم اصلی است. Join خالی هم اشتراک های دو ستون رومیاره  JOIN به منظور و پیوند و ترکیب ردیف های دو یا چند جدول از طریق یک فیلد مشترک بین انها اتفاده میشود</vt:lpstr>
      <vt:lpstr>PowerPoint Presentation</vt:lpstr>
      <vt:lpstr>UNION  برای وقتیه که میخوای دوتا ستون رو به صورت قطاری زیر هم بذاری.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schema; </dc:title>
  <dc:creator>fateme amiri</dc:creator>
  <cp:lastModifiedBy>fateme amiri</cp:lastModifiedBy>
  <cp:revision>37</cp:revision>
  <dcterms:created xsi:type="dcterms:W3CDTF">2024-08-12T14:42:41Z</dcterms:created>
  <dcterms:modified xsi:type="dcterms:W3CDTF">2024-08-29T10:37:46Z</dcterms:modified>
</cp:coreProperties>
</file>